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501" r:id="rId3"/>
    <p:sldId id="503" r:id="rId4"/>
    <p:sldId id="502" r:id="rId5"/>
    <p:sldId id="500" r:id="rId6"/>
    <p:sldId id="505" r:id="rId7"/>
    <p:sldId id="504" r:id="rId8"/>
    <p:sldId id="506" r:id="rId9"/>
    <p:sldId id="498" r:id="rId10"/>
    <p:sldId id="507" r:id="rId11"/>
    <p:sldId id="508" r:id="rId12"/>
    <p:sldId id="523" r:id="rId13"/>
    <p:sldId id="514" r:id="rId14"/>
    <p:sldId id="489" r:id="rId15"/>
    <p:sldId id="492" r:id="rId16"/>
    <p:sldId id="509" r:id="rId17"/>
    <p:sldId id="510" r:id="rId18"/>
    <p:sldId id="511" r:id="rId19"/>
    <p:sldId id="512" r:id="rId20"/>
    <p:sldId id="51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2"/>
            <p14:sldId id="505"/>
            <p14:sldId id="504"/>
            <p14:sldId id="506"/>
            <p14:sldId id="498"/>
            <p14:sldId id="507"/>
            <p14:sldId id="508"/>
            <p14:sldId id="523"/>
            <p14:sldId id="514"/>
            <p14:sldId id="489"/>
            <p14:sldId id="492"/>
            <p14:sldId id="509"/>
            <p14:sldId id="510"/>
            <p14:sldId id="511"/>
            <p14:sldId id="512"/>
            <p14:sldId id="513"/>
            <p14:sldId id="503"/>
            <p14:sldId id="500"/>
          </p14:sldIdLst>
        </p14:section>
        <p14:section name="总结" id="{7563B97A-0CA1-45BF-93ED-35194506BA5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04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 w="19050">
              <a:solidFill>
                <a:srgbClr val="F4F4F4"/>
              </a:solidFill>
            </a:ln>
          </c:spPr>
          <c:explosion val="0"/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思源黑体 CN" panose="020B0200000000000000" charset="-122"/>
            <a:ea typeface="思源黑体 CN" panose="020B0200000000000000" charset="-122"/>
            <a:cs typeface="思源黑体 CN" panose="020B0200000000000000" charset="-122"/>
          </a:endParaRPr>
        </a:p>
      </dgm:t>
    </dgm:pt>
    <dgm:pt modelId="{494F656E-1F1C-1140-AAD3-E6DBF5A31F22}" cxnId="{D6D8FBE4-2A0A-2847-98FB-FBC48B8DDD87}" type="parTrans">
      <dgm:prSet/>
      <dgm:spPr/>
      <dgm:t>
        <a:bodyPr/>
        <a:lstStyle/>
        <a:p>
          <a:endParaRPr lang="zh-CN" altLang="en-US"/>
        </a:p>
      </dgm:t>
    </dgm:pt>
    <dgm:pt modelId="{85A8187E-DE4B-FA4A-90A4-3D887E44168A}" cxnId="{D6D8FBE4-2A0A-2847-98FB-FBC48B8DDD87}" type="sibTrans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思源黑体 CN" panose="020B0200000000000000" charset="-122"/>
            <a:ea typeface="思源黑体 CN" panose="020B0200000000000000" charset="-122"/>
            <a:cs typeface="思源黑体 CN" panose="020B0200000000000000" charset="-122"/>
          </a:endParaRPr>
        </a:p>
      </dgm:t>
    </dgm:pt>
    <dgm:pt modelId="{8DED552E-1A2F-CE41-A3A4-D76A10941FC4}" cxnId="{A8415D28-802B-6446-9858-9FD2A1962838}" type="parTrans">
      <dgm:prSet/>
      <dgm:spPr/>
      <dgm:t>
        <a:bodyPr/>
        <a:lstStyle/>
        <a:p>
          <a:endParaRPr lang="zh-CN" altLang="en-US"/>
        </a:p>
      </dgm:t>
    </dgm:pt>
    <dgm:pt modelId="{A703444D-6EDC-3F48-A351-ACFB7B1EAFA7}" cxnId="{A8415D28-802B-6446-9858-9FD2A1962838}" type="sibTrans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思源黑体 CN" panose="020B0200000000000000" charset="-122"/>
            <a:ea typeface="思源黑体 CN" panose="020B0200000000000000" charset="-122"/>
            <a:cs typeface="思源黑体 CN" panose="020B0200000000000000" charset="-122"/>
          </a:endParaRPr>
        </a:p>
      </dgm:t>
    </dgm:pt>
    <dgm:pt modelId="{7C1BB6A2-7E8B-4840-AAE7-34BB6490A997}" cxnId="{99FBFCD3-1FDD-494F-AC50-C028E5C0B31F}" type="parTrans">
      <dgm:prSet/>
      <dgm:spPr/>
      <dgm:t>
        <a:bodyPr/>
        <a:lstStyle/>
        <a:p>
          <a:endParaRPr lang="zh-CN" altLang="en-US"/>
        </a:p>
      </dgm:t>
    </dgm:pt>
    <dgm:pt modelId="{96271EE5-0D3C-4F40-A0EA-57118390FB6C}" cxnId="{99FBFCD3-1FDD-494F-AC50-C028E5C0B31F}" type="sibTrans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思源黑体 CN" panose="020B0200000000000000" charset="-122"/>
            <a:ea typeface="思源黑体 CN" panose="020B0200000000000000" charset="-122"/>
            <a:cs typeface="思源黑体 CN" panose="020B0200000000000000" charset="-122"/>
          </a:endParaRPr>
        </a:p>
      </dgm:t>
    </dgm:pt>
    <dgm:pt modelId="{055F3C17-4FF6-5E47-A43A-88DBB829CA66}" cxnId="{5BDFCEAE-AFD8-1A4A-A58E-F8FB0D3F3D6C}" type="parTrans">
      <dgm:prSet/>
      <dgm:spPr/>
      <dgm:t>
        <a:bodyPr/>
        <a:lstStyle/>
        <a:p>
          <a:endParaRPr lang="zh-CN" altLang="en-US"/>
        </a:p>
      </dgm:t>
    </dgm:pt>
    <dgm:pt modelId="{31BE6C2E-50F8-5042-8718-00A822788EFA}" cxnId="{5BDFCEAE-AFD8-1A4A-A58E-F8FB0D3F3D6C}" type="sibTrans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tif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1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123680" cy="903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系统字体" panose="00000300000000000000" charset="0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系统字体" panose="00000300000000000000" charset="0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系统字体" panose="00000300000000000000" charset="0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系统字体" panose="00000300000000000000" charset="0"/>
              <a:ea typeface="Source Han Sans CN Light" charset="-122"/>
              <a:cs typeface="Source Han Sans CN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4250" y="2293621"/>
            <a:ext cx="10223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Strategy × Digibility</a:t>
            </a:r>
            <a:endParaRPr kumimoji="1" lang="en-US" altLang="zh-CN" sz="4000" dirty="0" smtClean="0">
              <a:solidFill>
                <a:srgbClr val="FED47D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0" y="3525521"/>
            <a:ext cx="4279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× 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数字化能力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Nike+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/>
            <a:srcRect t="4463"/>
            <a:stretch>
              <a:fillRect/>
            </a:stretch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 </a:t>
              </a:r>
              <a:r>
                <a:rPr kumimoji="1" lang="en-US" altLang="zh-CN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Nike+</a:t>
              </a:r>
              <a:r>
                <a:rPr kumimoji="1" lang="zh-CN" altLang="en-US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     </a:t>
              </a:r>
              <a:endParaRPr kumimoji="1" lang="zh-CN" altLang="en-US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 </a:t>
              </a:r>
              <a:r>
                <a:rPr kumimoji="1" lang="en-US" altLang="zh-CN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SNKRS</a:t>
              </a:r>
              <a:r>
                <a:rPr kumimoji="1" lang="zh-CN" altLang="en-US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 </a:t>
              </a:r>
              <a:r>
                <a:rPr kumimoji="1" lang="en-US" altLang="zh-CN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App</a:t>
              </a:r>
              <a:r>
                <a:rPr kumimoji="1" lang="zh-CN" altLang="en-US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     </a:t>
              </a:r>
              <a:endParaRPr kumimoji="1" lang="zh-CN" altLang="en-US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从</a:t>
            </a:r>
            <a:r>
              <a:rPr kumimoji="1" lang="en-US" altLang="zh-CN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DVD</a:t>
            </a:r>
            <a:endParaRPr kumimoji="1" lang="en-US" altLang="zh-CN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到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个性化视频流</a:t>
            </a:r>
            <a:endParaRPr kumimoji="1" lang="zh-CN" altLang="en-US" sz="3200" dirty="0" smtClean="0">
              <a:solidFill>
                <a:srgbClr val="FED47D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使用智能数据工具改善人力资源规划，管理数千家门店数据业务。预计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/>
            <p:nvPr/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数字化程度的组成：</a:t>
            </a:r>
            <a:endParaRPr kumimoji="1" lang="en-US" altLang="zh-CN" sz="2800" dirty="0" smtClean="0">
              <a:solidFill>
                <a:srgbClr val="FED47D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从人、事、组织文化等多维度赋能企业经营，构建核心数字化能力。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6580" y="1901190"/>
            <a:ext cx="59594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0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5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50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32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用数字工具推动人类进步</a:t>
            </a:r>
            <a:br>
              <a:rPr lang="en-US" altLang="zh-CN" sz="11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</a:br>
            <a:endParaRPr lang="en-US" altLang="zh-CN" sz="11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  <a:sym typeface="+mn-ea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1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</a:br>
            <a:endParaRPr lang="en-US" altLang="zh-CN" sz="11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  <a:sym typeface="+mn-ea"/>
            </a:endParaRPr>
          </a:p>
          <a:p>
            <a:endParaRPr lang="en-US" altLang="zh-CN" sz="11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  <a:sym typeface="+mn-ea"/>
            </a:endParaRPr>
          </a:p>
          <a:p>
            <a:endParaRPr lang="en-US" altLang="zh-CN" sz="11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  <a:sym typeface="+mn-ea"/>
            </a:endParaRPr>
          </a:p>
          <a:p>
            <a:br>
              <a:rPr lang="en-US" altLang="zh-CN" sz="11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致力驱动数字化中国</a:t>
            </a:r>
            <a:br>
              <a:rPr lang="en-US" altLang="zh-CN" sz="1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</a:br>
            <a:endParaRPr lang="en-US" altLang="zh-CN" sz="12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  <a:sym typeface="+mn-ea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27103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498721"/>
            <a:ext cx="4327348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ED47D"/>
                </a:solidFill>
                <a:latin typeface="系统字体" panose="00000300000000000000" charset="0"/>
                <a:ea typeface="Source Han Sans CN Normal" charset="-122"/>
                <a:cs typeface="系统字体" panose="00000300000000000000" charset="0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系统字体" panose="00000300000000000000" charset="0"/>
              <a:ea typeface="Source Han Sans CN Normal" charset="-122"/>
              <a:cs typeface="系统字体" panose="00000300000000000000" charset="0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系统字体" panose="00000300000000000000" charset="0"/>
              <a:ea typeface="Source Han Sans CN Normal" charset="-122"/>
              <a:cs typeface="系统字体" panose="00000300000000000000" charset="0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系统字体" panose="00000300000000000000" charset="0"/>
                <a:ea typeface="Source Han Sans CN Normal" charset="-122"/>
                <a:cs typeface="系统字体" panose="00000300000000000000" charset="0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系统字体" panose="00000300000000000000" charset="0"/>
                <a:ea typeface="Source Han Sans CN Normal" charset="-122"/>
                <a:cs typeface="系统字体" panose="00000300000000000000" charset="0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系统字体" panose="00000300000000000000" charset="0"/>
                <a:ea typeface="Source Han Sans CN Normal" charset="-122"/>
                <a:cs typeface="系统字体" panose="00000300000000000000" charset="0"/>
              </a:rPr>
              <a:t>维格智数</a:t>
            </a:r>
            <a:endParaRPr kumimoji="1" lang="zh-CN" altLang="en-US" sz="2000" spc="60" dirty="0" smtClean="0">
              <a:solidFill>
                <a:schemeClr val="bg1"/>
              </a:solidFill>
              <a:latin typeface="系统字体" panose="00000300000000000000" charset="0"/>
              <a:ea typeface="Source Han Sans CN Normal" charset="-122"/>
              <a:cs typeface="系统字体" panose="00000300000000000000" charset="0"/>
            </a:endParaRP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系统字体" panose="00000300000000000000" charset="0"/>
                <a:ea typeface="Source Han Sans CN Normal" charset="-122"/>
                <a:cs typeface="系统字体" panose="00000300000000000000" charset="0"/>
              </a:rPr>
              <a:t>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系统字体" panose="00000300000000000000" charset="0"/>
                <a:ea typeface="Source Han Sans CN Normal" charset="-122"/>
                <a:cs typeface="系统字体" panose="00000300000000000000" charset="0"/>
              </a:rPr>
              <a:t>&amp;CEO</a:t>
            </a:r>
            <a:endParaRPr kumimoji="1" lang="zh-CN" altLang="en-US" sz="2000" spc="60" dirty="0">
              <a:solidFill>
                <a:schemeClr val="bg1"/>
              </a:solidFill>
              <a:latin typeface="系统字体" panose="00000300000000000000" charset="0"/>
              <a:ea typeface="Source Han Sans CN Normal" charset="-122"/>
              <a:cs typeface="系统字体" panose="000003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企业咨询</a:t>
            </a:r>
            <a:endParaRPr kumimoji="1" lang="zh-CN" altLang="en-US" sz="4400" dirty="0">
              <a:solidFill>
                <a:schemeClr val="bg1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0%</a:t>
            </a:r>
            <a:endParaRPr kumimoji="1" lang="en-US" altLang="zh-CN" sz="4000" b="1" dirty="0" smtClean="0">
              <a:solidFill>
                <a:schemeClr val="bg1">
                  <a:lumMod val="85000"/>
                </a:schemeClr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8076" y="399046"/>
            <a:ext cx="71374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思源黑体 CN" panose="020B0200000000000000" charset="-122"/>
              </a:rPr>
              <a:t>从工业经济到数字经济的大时代</a:t>
            </a:r>
            <a:endParaRPr kumimoji="1" lang="en-US" altLang="zh-CN" sz="3600" dirty="0" smtClean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zh-CN" altLang="en-US" sz="2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思源黑体 CN" panose="020B0200000000000000" charset="-122"/>
              </a:rPr>
              <a:t>国家号召供给侧改革，企业加速数字化转型</a:t>
            </a:r>
            <a:endParaRPr kumimoji="1" lang="zh-CN" altLang="en-US" sz="2200" dirty="0" smtClean="0">
              <a:solidFill>
                <a:schemeClr val="bg1"/>
              </a:solidFill>
              <a:latin typeface="系统字体" panose="00000300000000000000" charset="0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412834"/>
            <a:ext cx="5916246" cy="3886009"/>
            <a:chOff x="5284175" y="2412834"/>
            <a:chExt cx="5916246" cy="388600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占全球比例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5284175" y="250512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66569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573225" y="4609299"/>
              <a:ext cx="6597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4.6%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86380" y="4505794"/>
              <a:ext cx="6642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5.4%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21688" y="430872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6.7%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20945" y="4047324"/>
              <a:ext cx="6483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8.4%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9762" y="2768497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17.3%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06596" y="283634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16.8%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90699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16.3%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1676" y="299330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15.8%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58641" y="309917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系统字体" panose="00000300000000000000" charset="0"/>
                  <a:ea typeface="思源黑体 CN" panose="020B0200000000000000" charset="-122"/>
                  <a:cs typeface="系统字体" panose="00000300000000000000" charset="0"/>
                </a:rPr>
                <a:t>15.1%</a:t>
              </a:r>
              <a:endParaRPr kumimoji="1" lang="en-US" altLang="zh-CN" sz="1200" dirty="0" smtClean="0">
                <a:solidFill>
                  <a:schemeClr val="bg1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系统字体" panose="00000300000000000000" charset="0"/>
              <a:cs typeface="系统字体" panose="000003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9%</a:t>
            </a:r>
            <a:endParaRPr kumimoji="1" lang="en-US" altLang="zh-CN" sz="4800" b="1" dirty="0" smtClean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思源黑体 CN" panose="020B0200000000000000" charset="-122"/>
              </a:rPr>
              <a:t>转型领军者</a:t>
            </a:r>
            <a:endParaRPr kumimoji="1" lang="zh-CN" altLang="en-US" sz="1600" b="1" dirty="0" smtClean="0">
              <a:solidFill>
                <a:schemeClr val="bg1">
                  <a:lumMod val="85000"/>
                </a:schemeClr>
              </a:solidFill>
              <a:latin typeface="系统字体" panose="00000300000000000000" charset="0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91%</a:t>
            </a:r>
            <a:endParaRPr kumimoji="1" lang="en-US" altLang="zh-CN" sz="2400" b="1" dirty="0" smtClean="0">
              <a:solidFill>
                <a:schemeClr val="bg1">
                  <a:lumMod val="65000"/>
                </a:schemeClr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9345" y="3207385"/>
            <a:ext cx="48221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只有</a:t>
            </a:r>
            <a:r>
              <a:rPr lang="en-US" altLang="zh-CN" sz="2400" dirty="0" smtClean="0">
                <a:solidFill>
                  <a:schemeClr val="bg2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系统字体" panose="00000300000000000000" charset="0"/>
                <a:ea typeface="思源黑体 CN" panose="020B0200000000000000" charset="-122"/>
                <a:cs typeface="系统字体" panose="00000300000000000000" charset="0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系统字体" panose="00000300000000000000" charset="0"/>
              <a:ea typeface="思源黑体 CN" panose="020B0200000000000000" charset="-122"/>
              <a:cs typeface="系统字体" panose="000003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9945" y="2640987"/>
            <a:ext cx="583867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>
                <a:solidFill>
                  <a:srgbClr val="FED47D"/>
                </a:solidFill>
                <a:latin typeface="系统字体" panose="00000300000000000000" charset="0"/>
                <a:ea typeface="思源黑体 CN" panose="020B0200000000000000" charset="-122"/>
                <a:cs typeface="思源黑体 CN" panose="020B0200000000000000" charset="-122"/>
              </a:rPr>
              <a:t>转型没有效果？</a:t>
            </a:r>
            <a:endParaRPr kumimoji="1" lang="zh-CN" altLang="en-US" sz="4400" dirty="0" smtClean="0">
              <a:solidFill>
                <a:srgbClr val="FED47D"/>
              </a:solidFill>
              <a:latin typeface="系统字体" panose="00000300000000000000" charset="0"/>
              <a:ea typeface="思源黑体 CN" panose="020B0200000000000000" charset="-122"/>
              <a:cs typeface="思源黑体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325" y="3373120"/>
            <a:ext cx="5721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100</a:t>
            </a:r>
            <a:r>
              <a:rPr kumimoji="1" lang="zh-CN" altLang="en-US" sz="32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亿？  </a:t>
            </a:r>
            <a:r>
              <a:rPr kumimoji="1" lang="en-US" altLang="zh-CN" sz="32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1000</a:t>
            </a:r>
            <a:r>
              <a:rPr kumimoji="1" lang="zh-CN" altLang="en-US" sz="32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亿？  </a:t>
            </a:r>
            <a:r>
              <a:rPr kumimoji="1" lang="en-US" altLang="zh-CN" sz="32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10000</a:t>
            </a:r>
            <a:r>
              <a:rPr kumimoji="1" lang="zh-CN" altLang="en-US" sz="3200" dirty="0" smtClean="0">
                <a:solidFill>
                  <a:schemeClr val="bg2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亿？</a:t>
            </a:r>
            <a:endParaRPr kumimoji="1" lang="zh-CN" altLang="en-US" dirty="0">
              <a:solidFill>
                <a:schemeClr val="bg2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盲目的数字化投入带来巨大损失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>
            <a:fillRect/>
          </a:stretch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1680" y="2229485"/>
            <a:ext cx="562800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失败的经历总会惊人的相似</a:t>
            </a:r>
            <a:endParaRPr kumimoji="1" lang="zh-CN" altLang="en-US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pPr algn="ctr"/>
            <a:endParaRPr kumimoji="1" lang="zh-CN" altLang="en-US" sz="3200" dirty="0" smtClean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1252</Words>
  <Application>WPS 演示</Application>
  <PresentationFormat>宽屏</PresentationFormat>
  <Paragraphs>134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方正书宋_GBK</vt:lpstr>
      <vt:lpstr>Wingdings</vt:lpstr>
      <vt:lpstr>Source Han Sans CN Light</vt:lpstr>
      <vt:lpstr>苹方-简</vt:lpstr>
      <vt:lpstr>Source Han Sans CN Normal</vt:lpstr>
      <vt:lpstr>思源黑体 CN</vt:lpstr>
      <vt:lpstr>微软雅黑</vt:lpstr>
      <vt:lpstr>Arial Unicode MS</vt:lpstr>
      <vt:lpstr>宋体</vt:lpstr>
      <vt:lpstr>汉仪书宋二KW</vt:lpstr>
      <vt:lpstr>等线</vt:lpstr>
      <vt:lpstr>汉仪中等线KW</vt:lpstr>
      <vt:lpstr>兰亭黑-繁</vt:lpstr>
      <vt:lpstr>儷黑 Pro</vt:lpstr>
      <vt:lpstr>华文仿宋</vt:lpstr>
      <vt:lpstr>系统字体</vt:lpstr>
      <vt:lpstr>儷宋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mrkelly</cp:lastModifiedBy>
  <cp:revision>539</cp:revision>
  <cp:lastPrinted>2019-10-09T14:47:43Z</cp:lastPrinted>
  <dcterms:created xsi:type="dcterms:W3CDTF">2019-10-09T14:47:43Z</dcterms:created>
  <dcterms:modified xsi:type="dcterms:W3CDTF">2019-10-09T14:47:43Z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